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20"/>
  </p:handoutMasterIdLst>
  <p:sldIdLst>
    <p:sldId id="256" r:id="rId3"/>
    <p:sldId id="257" r:id="rId4"/>
    <p:sldId id="272" r:id="rId5"/>
    <p:sldId id="273" r:id="rId6"/>
    <p:sldId id="274" r:id="rId8"/>
    <p:sldId id="275" r:id="rId9"/>
    <p:sldId id="276" r:id="rId10"/>
    <p:sldId id="278" r:id="rId11"/>
    <p:sldId id="279" r:id="rId12"/>
    <p:sldId id="280" r:id="rId13"/>
    <p:sldId id="283" r:id="rId14"/>
    <p:sldId id="284" r:id="rId15"/>
    <p:sldId id="259" r:id="rId16"/>
    <p:sldId id="261" r:id="rId17"/>
    <p:sldId id="262" r:id="rId18"/>
    <p:sldId id="28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4"/>
        <p:guide pos="386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Step‑by‑Step Guide: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- Log in to Kaggle.</a:t>
            </a:r>
            <a:endParaRPr lang="en-US" altLang="zh-CN"/>
          </a:p>
          <a:p>
            <a:r>
              <a:rPr lang="en-US" altLang="zh-CN">
                <a:sym typeface="+mn-ea"/>
              </a:rPr>
              <a:t>- Open the Code tab of the competition.</a:t>
            </a:r>
            <a:endParaRPr lang="en-US" altLang="zh-CN"/>
          </a:p>
          <a:p>
            <a:r>
              <a:rPr lang="en-US" altLang="zh-CN">
                <a:sym typeface="+mn-ea"/>
              </a:rPr>
              <a:t>- Use Filters at the top to sort notebooks:</a:t>
            </a:r>
            <a:endParaRPr lang="en-US" altLang="zh-CN"/>
          </a:p>
          <a:p>
            <a:pPr indent="457200"/>
            <a:r>
              <a:rPr lang="en-US" altLang="zh-CN">
                <a:sym typeface="+mn-ea"/>
              </a:rPr>
              <a:t>Most Votes </a:t>
            </a:r>
            <a:r>
              <a:rPr lang="en-US" altLang="en-US">
                <a:sym typeface="+mn-ea"/>
              </a:rPr>
              <a:t>→</a:t>
            </a:r>
            <a:r>
              <a:rPr lang="en-US" altLang="zh-CN">
                <a:sym typeface="+mn-ea"/>
              </a:rPr>
              <a:t> usually surfaces SoTA‑level works.</a:t>
            </a:r>
            <a:endParaRPr lang="en-US" altLang="zh-CN"/>
          </a:p>
          <a:p>
            <a:pPr indent="457200"/>
            <a:r>
              <a:rPr lang="en-US" altLang="zh-CN">
                <a:sym typeface="+mn-ea"/>
              </a:rPr>
              <a:t>Most Comments </a:t>
            </a:r>
            <a:r>
              <a:rPr lang="en-US" altLang="en-US">
                <a:sym typeface="+mn-ea"/>
              </a:rPr>
              <a:t>→</a:t>
            </a:r>
            <a:r>
              <a:rPr lang="en-US" altLang="zh-CN">
                <a:sym typeface="+mn-ea"/>
              </a:rPr>
              <a:t> highlights educational notebooks.</a:t>
            </a:r>
            <a:endParaRPr lang="en-US" altLang="zh-CN"/>
          </a:p>
          <a:p>
            <a:pPr indent="457200"/>
            <a:r>
              <a:rPr lang="en-US" altLang="zh-CN">
                <a:sym typeface="+mn-ea"/>
              </a:rPr>
              <a:t>Recently Updated </a:t>
            </a:r>
            <a:r>
              <a:rPr lang="en-US" altLang="en-US">
                <a:sym typeface="+mn-ea"/>
              </a:rPr>
              <a:t>→</a:t>
            </a:r>
            <a:r>
              <a:rPr lang="en-US" altLang="zh-CN">
                <a:sym typeface="+mn-ea"/>
              </a:rPr>
              <a:t> shows active versions post‑competition.</a:t>
            </a:r>
            <a:endParaRPr lang="en-US" altLang="zh-CN"/>
          </a:p>
          <a:p>
            <a:r>
              <a:rPr lang="en-US" altLang="zh-CN">
                <a:sym typeface="+mn-ea"/>
              </a:rPr>
              <a:t>- Click any notebook title to view the code, output, and discussion.</a:t>
            </a:r>
            <a:endParaRPr lang="en-US" altLang="zh-CN"/>
          </a:p>
          <a:p>
            <a:r>
              <a:rPr lang="en-US" altLang="zh-CN">
                <a:sym typeface="+mn-ea"/>
              </a:rPr>
              <a:t>- To fork and run locally:</a:t>
            </a:r>
            <a:endParaRPr lang="en-US" altLang="zh-CN"/>
          </a:p>
          <a:p>
            <a:pPr indent="457200"/>
            <a:r>
              <a:rPr lang="en-US" altLang="zh-CN">
                <a:sym typeface="+mn-ea"/>
              </a:rPr>
              <a:t>Click “Copy &amp; Edit.”</a:t>
            </a:r>
            <a:endParaRPr lang="en-US" altLang="zh-CN"/>
          </a:p>
          <a:p>
            <a:pPr indent="457200"/>
            <a:r>
              <a:rPr lang="en-US" altLang="zh-CN">
                <a:sym typeface="+mn-ea"/>
              </a:rPr>
              <a:t>Enable Internet or GPU in the notebook’s settings if required.</a:t>
            </a:r>
            <a:endParaRPr lang="en-US" altLang="zh-CN"/>
          </a:p>
          <a:p>
            <a:pPr indent="457200"/>
            <a:r>
              <a:rPr lang="en-US" altLang="zh-CN">
                <a:sym typeface="+mn-ea"/>
              </a:rPr>
              <a:t>Execute the notebook to reproduce results.</a:t>
            </a:r>
            <a:endParaRPr lang="en-US" altLang="zh-CN"/>
          </a:p>
          <a:p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Identifying SoTA:</a:t>
            </a:r>
            <a:endParaRPr lang="en-US" altLang="zh-CN"/>
          </a:p>
          <a:p>
            <a:r>
              <a:rPr lang="en-US" altLang="zh-CN">
                <a:sym typeface="+mn-ea"/>
              </a:rPr>
              <a:t>Community consensus and upvotes indicate the most advanced methodologies. Keywords such as “stacked model,” “ensemble,” or “GBDT features” flag top performance.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Why This Matters:</a:t>
            </a:r>
            <a:endParaRPr lang="en-US" altLang="zh-CN"/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This is the most direct way to discover real‑world SoTA implementations.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How to Use It: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Under the competition page, click the Leaderboar tab.</a:t>
            </a:r>
            <a:endParaRPr lang="en-US" altLang="zh-CN"/>
          </a:p>
          <a:p>
            <a:r>
              <a:rPr lang="en-US" altLang="zh-CN"/>
              <a:t>Use the Public Leaderboard (LB) to see open‑stage scores; private LB is revealed after closure.</a:t>
            </a:r>
            <a:endParaRPr lang="en-US" altLang="zh-CN"/>
          </a:p>
          <a:p>
            <a:r>
              <a:rPr lang="en-US" altLang="zh-CN"/>
              <a:t>Click a participant’s name to view their Kaggle profile—often linked to notebooks or GitHub repositories that disclose approaches.</a:t>
            </a:r>
            <a:endParaRPr lang="en-US" altLang="zh-CN"/>
          </a:p>
          <a:p>
            <a:r>
              <a:rPr lang="en-US" altLang="zh-CN"/>
              <a:t>Sort or search by Team name to identify top solutions, then cross‑reference them with notebooks in the Code tab.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Why This Matters:</a:t>
            </a:r>
            <a:endParaRPr lang="en-US" altLang="zh-CN"/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This is the most direct way to discover real‑world SoTA implementations.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How to Use It: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Under the competition page, click the Leaderboar tab.</a:t>
            </a:r>
            <a:endParaRPr lang="en-US" altLang="zh-CN"/>
          </a:p>
          <a:p>
            <a:r>
              <a:rPr lang="en-US" altLang="zh-CN"/>
              <a:t>Use the Public Leaderboard (LB) to see open‑stage scores; private LB is revealed after closure.</a:t>
            </a:r>
            <a:endParaRPr lang="en-US" altLang="zh-CN"/>
          </a:p>
          <a:p>
            <a:r>
              <a:rPr lang="en-US" altLang="zh-CN"/>
              <a:t>Click a participant’s name to view their Kaggle profile—often linked to notebooks or GitHub repositories that disclose approaches.</a:t>
            </a:r>
            <a:endParaRPr lang="en-US" altLang="zh-CN"/>
          </a:p>
          <a:p>
            <a:r>
              <a:rPr lang="en-US" altLang="zh-CN"/>
              <a:t>Sort or search by Team name to identify top solutions, then cross‑reference them with notebooks in the Code tab.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Why This Matters:</a:t>
            </a:r>
            <a:endParaRPr lang="en-US" altLang="zh-CN"/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This is the most direct way to discover real‑world SoTA implementations.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How to Use It: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Under the competition page, click the Leaderboar tab.</a:t>
            </a:r>
            <a:endParaRPr lang="en-US" altLang="zh-CN"/>
          </a:p>
          <a:p>
            <a:r>
              <a:rPr lang="en-US" altLang="zh-CN"/>
              <a:t>Use the Public Leaderboard (LB) to see open‑stage scores; private LB is revealed after closure.</a:t>
            </a:r>
            <a:endParaRPr lang="en-US" altLang="zh-CN"/>
          </a:p>
          <a:p>
            <a:r>
              <a:rPr lang="en-US" altLang="zh-CN"/>
              <a:t>Click a participant’s name to view their Kaggle profile—often linked to notebooks or GitHub repositories that disclose approaches.</a:t>
            </a:r>
            <a:endParaRPr lang="en-US" altLang="zh-CN"/>
          </a:p>
          <a:p>
            <a:r>
              <a:rPr lang="en-US" altLang="zh-CN"/>
              <a:t>Sort or search by Team name to identify top solutions, then cross‑reference them with notebooks in the Code tab.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Target Audience</a:t>
            </a:r>
            <a:endParaRPr lang="en-US" altLang="zh-CN"/>
          </a:p>
          <a:p>
            <a:r>
              <a:rPr lang="en-US" altLang="zh-CN"/>
              <a:t>Authors: Researchers who need to submit academic papers to conferences.</a:t>
            </a:r>
            <a:endParaRPr lang="en-US" altLang="zh-CN"/>
          </a:p>
          <a:p>
            <a:r>
              <a:rPr lang="en-US" altLang="zh-CN"/>
              <a:t>Reviewers: Scholars responsible for evaluating submissions.</a:t>
            </a:r>
            <a:endParaRPr lang="en-US" altLang="zh-CN"/>
          </a:p>
          <a:p>
            <a:r>
              <a:rPr lang="en-US" altLang="zh-CN"/>
              <a:t>Chairs: Conference organizers managing the platform’s workflow.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7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Relationship Id="rId3" Type="http://schemas.openxmlformats.org/officeDocument/2006/relationships/image" Target="../media/image3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95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hyperlink" Target="https://easychair.org/my/conference?conf=f25aifin" TargetMode="Externa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3" Type="http://schemas.openxmlformats.org/officeDocument/2006/relationships/image" Target="../media/image8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Relationship Id="rId3" Type="http://schemas.openxmlformats.org/officeDocument/2006/relationships/image" Target="../media/image13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hyperlink" Target="https://www.kaggle.com/discussions/general/300902" TargetMode="External"/><Relationship Id="rId3" Type="http://schemas.openxmlformats.org/officeDocument/2006/relationships/hyperlink" Target="https://www.kaggle.com/discussions/general/9883" TargetMode="Externa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1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Relationship Id="rId3" Type="http://schemas.openxmlformats.org/officeDocument/2006/relationships/hyperlink" Target="https://www.kaggle.com/competitions/home-credit-default-risk/code&#13;&#13;" TargetMode="Externa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3" Type="http://schemas.openxmlformats.org/officeDocument/2006/relationships/hyperlink" Target="https://www.kaggle.com/competitions/home-credit-default-risk/leaderboard&#13;" TargetMode="Externa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3" Type="http://schemas.openxmlformats.org/officeDocument/2006/relationships/hyperlink" Target="https://easychair.org&#13;" TargetMode="Externa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9.xml"/><Relationship Id="rId4" Type="http://schemas.openxmlformats.org/officeDocument/2006/relationships/image" Target="../media/image2.png"/><Relationship Id="rId3" Type="http://schemas.openxmlformats.org/officeDocument/2006/relationships/hyperlink" Target="https://easychair.org" TargetMode="Externa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MAFS 5440 Project 1 Submission Instruction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aifin.hkust@gmail.com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Creating an EasyChair Account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5692775" cy="4759325"/>
          </a:xfrm>
        </p:spPr>
        <p:txBody>
          <a:bodyPr>
            <a:noAutofit/>
          </a:bodyPr>
          <a:p>
            <a:pPr lvl="1"/>
            <a:endParaRPr lang="en-US" altLang="zh-CN"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Step 2: Complete Your Profile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Enter your name, affiliation, and country.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Choose a username and password.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Check the box agreeing to EasyChair’s terms of service.</a:t>
            </a:r>
            <a:endParaRPr lang="en-US" altLang="zh-CN">
              <a:sym typeface="+mn-ea"/>
            </a:endParaRPr>
          </a:p>
          <a:p>
            <a:pPr lvl="1"/>
            <a:endParaRPr lang="en-US" altLang="zh-CN"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Step 3: Conifrm Verification Email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Provide a valid email address.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You’ll receive a verification email.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Click the link in the email to confirm.</a:t>
            </a:r>
            <a:endParaRPr lang="en-US" altLang="zh-CN">
              <a:sym typeface="+mn-ea"/>
            </a:endParaRPr>
          </a:p>
          <a:p>
            <a:pPr lvl="1"/>
            <a:endParaRPr lang="en-US" altLang="zh-CN">
              <a:sym typeface="+mn-ea"/>
            </a:endParaRPr>
          </a:p>
          <a:p>
            <a:pPr marL="457200" lvl="1" indent="0">
              <a:buNone/>
            </a:pPr>
            <a:endParaRPr lang="en-US" altLang="zh-CN">
              <a:sym typeface="+mn-ea"/>
            </a:endParaRPr>
          </a:p>
        </p:txBody>
      </p:sp>
      <p:pic>
        <p:nvPicPr>
          <p:cNvPr id="4" name="图片 3" descr="截屏2025-10-15 15.11.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915795"/>
            <a:ext cx="4975860" cy="30270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Accessing the Conference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4629785" cy="4759325"/>
          </a:xfrm>
        </p:spPr>
        <p:txBody>
          <a:bodyPr>
            <a:noAutofit/>
          </a:bodyPr>
          <a:p>
            <a:pPr marL="0" lvl="1"/>
            <a:r>
              <a:rPr lang="en-US" altLang="zh-CN">
                <a:sym typeface="+mn-ea"/>
              </a:rPr>
              <a:t>Once you have an account, l</a:t>
            </a:r>
            <a:r>
              <a:rPr lang="en-US" altLang="zh-CN" sz="1800">
                <a:sym typeface="+mn-ea"/>
              </a:rPr>
              <a:t>ogin to </a:t>
            </a:r>
            <a:r>
              <a:rPr lang="en-US" altLang="zh-CN" sz="1800">
                <a:sym typeface="+mn-ea"/>
                <a:hlinkClick r:id="rId3" action="ppaction://hlinkfile"/>
              </a:rPr>
              <a:t>https://easychair.org/my/conference?conf=f25aifin</a:t>
            </a:r>
            <a:r>
              <a:rPr lang="en-US" altLang="zh-CN" sz="1800">
                <a:sym typeface="+mn-ea"/>
              </a:rPr>
              <a:t>.</a:t>
            </a:r>
            <a:endParaRPr lang="en-US" altLang="zh-CN" sz="1800">
              <a:sym typeface="+mn-ea"/>
            </a:endParaRPr>
          </a:p>
          <a:p>
            <a:pPr marL="0" lvl="1"/>
            <a:endParaRPr lang="en-US" altLang="zh-CN" sz="1800">
              <a:sym typeface="+mn-ea"/>
            </a:endParaRPr>
          </a:p>
          <a:p>
            <a:pPr marL="0" lvl="1" indent="0">
              <a:buNone/>
            </a:pPr>
            <a:endParaRPr lang="en-US" altLang="zh-CN" sz="1800">
              <a:sym typeface="+mn-ea"/>
            </a:endParaRPr>
          </a:p>
          <a:p>
            <a:endParaRPr lang="en-US" altLang="zh-CN">
              <a:sym typeface="+mn-ea"/>
            </a:endParaRPr>
          </a:p>
          <a:p>
            <a:pPr lvl="1"/>
            <a:endParaRPr lang="en-US" altLang="zh-CN">
              <a:sym typeface="+mn-ea"/>
            </a:endParaRPr>
          </a:p>
        </p:txBody>
      </p:sp>
      <p:pic>
        <p:nvPicPr>
          <p:cNvPr id="4" name="图片 3" descr="/private/var/folders/zj/zjlrr_7x1zz3r6xgv4g8gqkw0000gp/T/com.kingsoft.wpsoffice.mac/photoeditapp/20251015151836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40" y="1828800"/>
            <a:ext cx="5901690" cy="2540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1050" y="5621020"/>
            <a:ext cx="107111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/>
            <a:r>
              <a:rPr lang="en-US" altLang="zh-CN">
                <a:sym typeface="+mn-ea"/>
              </a:rPr>
              <a:t>Under “My Conferences,” click “Enter as Author,” or “Enter as Reviewer,” depending on your role.</a:t>
            </a:r>
            <a:endParaRPr lang="en-US" altLang="zh-CN" sz="1800">
              <a:sym typeface="+mn-ea"/>
            </a:endParaRPr>
          </a:p>
          <a:p>
            <a:pPr marL="0" lvl="1"/>
            <a:endParaRPr lang="en-US" altLang="zh-CN" sz="1800">
              <a:sym typeface="+mn-ea"/>
            </a:endParaRPr>
          </a:p>
          <a:p>
            <a:pPr marL="0" lvl="1"/>
            <a:endParaRPr lang="en-US" altLang="zh-CN">
              <a:sym typeface="+mn-ea"/>
            </a:endParaRPr>
          </a:p>
        </p:txBody>
      </p:sp>
      <p:pic>
        <p:nvPicPr>
          <p:cNvPr id="5" name="图片 4" descr="截屏2025-10-15 18.03.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2806065"/>
            <a:ext cx="4356100" cy="19316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Author Interface Overview</a:t>
            </a:r>
            <a:endParaRPr lang="en-US" altLang="zh-CN"/>
          </a:p>
        </p:txBody>
      </p:sp>
      <p:sp>
        <p:nvSpPr>
          <p:cNvPr id="5" name="内容占位符 4"/>
          <p:cNvSpPr/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10968990" cy="4688205"/>
          </a:xfrm>
        </p:spPr>
        <p:txBody>
          <a:bodyPr>
            <a:normAutofit/>
          </a:bodyPr>
          <a:p>
            <a:pPr marL="0" lvl="1"/>
            <a:r>
              <a:rPr lang="en-US" altLang="zh-CN"/>
              <a:t>After entering a conference as an Author, you’ll see the following menu items:</a:t>
            </a:r>
            <a:endParaRPr lang="en-US" altLang="zh-CN"/>
          </a:p>
          <a:p>
            <a:pPr marL="457200" lvl="2"/>
            <a:r>
              <a:rPr lang="en-US" altLang="zh-CN"/>
              <a:t>Add authors: </a:t>
            </a:r>
            <a:r>
              <a:rPr lang="en-US" altLang="zh-CN">
                <a:solidFill>
                  <a:schemeClr val="accent1"/>
                </a:solidFill>
              </a:rPr>
              <a:t>make sure teamleader input every member as author for your submission.</a:t>
            </a:r>
            <a:endParaRPr lang="en-US" altLang="zh-CN">
              <a:solidFill>
                <a:schemeClr val="accent1"/>
              </a:solidFill>
            </a:endParaRPr>
          </a:p>
          <a:p>
            <a:pPr marL="457200" lvl="2"/>
            <a:r>
              <a:rPr lang="en-US" altLang="zh-CN"/>
              <a:t>Input Title and Abstract: </a:t>
            </a:r>
            <a:r>
              <a:rPr lang="en-US" altLang="zh-CN">
                <a:solidFill>
                  <a:schemeClr val="accent1"/>
                </a:solidFill>
              </a:rPr>
              <a:t>please put a link to the github repo of your code/notebooks at the end of the abstract.</a:t>
            </a:r>
            <a:endParaRPr lang="en-US" altLang="zh-CN">
              <a:solidFill>
                <a:schemeClr val="accent1"/>
              </a:solidFill>
            </a:endParaRPr>
          </a:p>
          <a:p>
            <a:pPr marL="457200" lvl="2"/>
            <a:r>
              <a:rPr lang="en-US" altLang="zh-CN"/>
              <a:t>Keywords: for assigning reviewers</a:t>
            </a:r>
            <a:endParaRPr lang="en-US" altLang="zh-CN"/>
          </a:p>
          <a:p>
            <a:pPr marL="457200" lvl="2"/>
            <a:r>
              <a:rPr lang="en-US" altLang="zh-CN"/>
              <a:t>PDF: upload your report or ppt in pdf format here.</a:t>
            </a:r>
            <a:endParaRPr lang="en-US" altLang="zh-CN"/>
          </a:p>
          <a:p>
            <a:pPr marL="457200" lvl="2"/>
            <a:r>
              <a:rPr lang="en-US" altLang="zh-CN"/>
              <a:t>Submit: after completing above form, click this button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8" name="图片 7" descr="截屏2025-10-15 15.21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395" y="3120390"/>
            <a:ext cx="4403090" cy="2591435"/>
          </a:xfrm>
          <a:prstGeom prst="rect">
            <a:avLst/>
          </a:prstGeom>
        </p:spPr>
      </p:pic>
      <p:pic>
        <p:nvPicPr>
          <p:cNvPr id="9" name="图片 8" descr="截屏2025-10-15 15.21.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580" y="4812030"/>
            <a:ext cx="5323205" cy="8997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/>
              <a:t>Managing Submitted Papers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After click submit button, </a:t>
            </a:r>
            <a:r>
              <a:rPr lang="en-US" altLang="zh-CN"/>
              <a:t>you can update your submission through banner:</a:t>
            </a:r>
            <a:endParaRPr lang="en-US" altLang="zh-CN"/>
          </a:p>
        </p:txBody>
      </p:sp>
      <p:pic>
        <p:nvPicPr>
          <p:cNvPr id="5" name="图片 4" descr="/private/var/folders/zj/zjlrr_7x1zz3r6xgv4g8gqkw0000gp/T/com.kingsoft.wpsoffice.mac/photoeditapp/20251015153542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25" y="2106930"/>
            <a:ext cx="9169400" cy="372237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097645" y="2714625"/>
            <a:ext cx="1385570" cy="61595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862455" y="2393315"/>
            <a:ext cx="797560" cy="34925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Reviewer’s Duty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11265535" cy="4759325"/>
          </a:xfrm>
        </p:spPr>
        <p:txBody>
          <a:bodyPr/>
          <a:p>
            <a:r>
              <a:rPr lang="en-US" altLang="zh-CN">
                <a:sym typeface="+mn-ea"/>
              </a:rPr>
              <a:t>Every student (NOT team) would be assigned around 1 or 2 reports to review.</a:t>
            </a:r>
            <a:endParaRPr lang="en-US" altLang="zh-CN">
              <a:sym typeface="+mn-ea"/>
            </a:endParaRPr>
          </a:p>
          <a:p>
            <a:r>
              <a:rPr lang="en-US" altLang="zh-CN"/>
              <a:t>After submission deadline, you would receive an an email containing a link to open review request. You will need to answer review request by clicking upper right button.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5" name="图片 4" descr="截屏2025-10-15 15.57.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5" y="2974340"/>
            <a:ext cx="4925060" cy="3044825"/>
          </a:xfrm>
          <a:prstGeom prst="rect">
            <a:avLst/>
          </a:prstGeom>
        </p:spPr>
      </p:pic>
      <p:pic>
        <p:nvPicPr>
          <p:cNvPr id="6" name="图片 5" descr="截屏2025-10-15 16.01.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40" y="2958465"/>
            <a:ext cx="5504180" cy="30607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976495" y="3192780"/>
            <a:ext cx="828675" cy="38354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7" idx="6"/>
          </p:cNvCxnSpPr>
          <p:nvPr/>
        </p:nvCxnSpPr>
        <p:spPr>
          <a:xfrm>
            <a:off x="5805170" y="3384550"/>
            <a:ext cx="370840" cy="927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Writing and Submitting Reviews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5278755" cy="4759325"/>
          </a:xfrm>
        </p:spPr>
        <p:txBody>
          <a:bodyPr/>
          <a:p>
            <a:r>
              <a:rPr lang="en-US" altLang="zh-CN"/>
              <a:t>Once you accepted by answering the request, the upper right corner button become ‘sumbit reivew’. </a:t>
            </a:r>
            <a:endParaRPr lang="en-US" altLang="zh-CN"/>
          </a:p>
          <a:p>
            <a:r>
              <a:rPr lang="en-US" altLang="zh-CN"/>
              <a:t>Enter the review form it may include:</a:t>
            </a:r>
            <a:endParaRPr lang="en-US" altLang="zh-CN"/>
          </a:p>
          <a:p>
            <a:pPr lvl="1"/>
            <a:r>
              <a:rPr lang="en-US" altLang="zh-CN"/>
              <a:t>Overall Evaluation (e.g., Strong Accept </a:t>
            </a:r>
            <a:r>
              <a:rPr lang="en-US" altLang="en-US"/>
              <a:t>→</a:t>
            </a:r>
            <a:r>
              <a:rPr lang="en-US" altLang="zh-CN"/>
              <a:t> Reject)</a:t>
            </a:r>
            <a:endParaRPr lang="en-US" altLang="zh-CN"/>
          </a:p>
          <a:p>
            <a:pPr lvl="1"/>
            <a:r>
              <a:rPr lang="en-US" altLang="zh-CN"/>
              <a:t>Confidence in Review</a:t>
            </a:r>
            <a:endParaRPr lang="en-US" altLang="zh-CN"/>
          </a:p>
          <a:p>
            <a:pPr lvl="1"/>
            <a:r>
              <a:rPr lang="en-US" altLang="zh-CN"/>
              <a:t>Summary of Paper</a:t>
            </a:r>
            <a:endParaRPr lang="en-US" altLang="zh-CN"/>
          </a:p>
          <a:p>
            <a:pPr lvl="1"/>
            <a:r>
              <a:rPr lang="en-US" altLang="zh-CN"/>
              <a:t>Strengths</a:t>
            </a:r>
            <a:endParaRPr lang="en-US" altLang="zh-CN"/>
          </a:p>
          <a:p>
            <a:pPr lvl="1"/>
            <a:r>
              <a:rPr lang="en-US" altLang="zh-CN"/>
              <a:t>Weaknesses</a:t>
            </a:r>
            <a:endParaRPr lang="en-US" altLang="zh-CN"/>
          </a:p>
          <a:p>
            <a:pPr lvl="1"/>
            <a:r>
              <a:rPr lang="en-US" altLang="zh-CN"/>
              <a:t>Detailed Comments</a:t>
            </a:r>
            <a:endParaRPr lang="en-US" altLang="zh-CN"/>
          </a:p>
          <a:p>
            <a:pPr lvl="1"/>
            <a:r>
              <a:rPr lang="en-US" altLang="zh-CN"/>
              <a:t>Confidential Remarks for Chairs Only</a:t>
            </a:r>
            <a:endParaRPr lang="en-US" altLang="zh-CN"/>
          </a:p>
        </p:txBody>
      </p:sp>
      <p:pic>
        <p:nvPicPr>
          <p:cNvPr id="7" name="图片 6" descr="截屏2025-10-15 16.03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74165"/>
            <a:ext cx="4712970" cy="2844165"/>
          </a:xfrm>
          <a:prstGeom prst="rect">
            <a:avLst/>
          </a:prstGeom>
        </p:spPr>
      </p:pic>
      <p:pic>
        <p:nvPicPr>
          <p:cNvPr id="4" name="图片 3" descr="截屏2025-10-15 18.04.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355" y="3839845"/>
            <a:ext cx="3725545" cy="25749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Double-check Your Reviews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lvl="0"/>
            <a:r>
              <a:rPr lang="en-US" altLang="zh-CN"/>
              <a:t>You can log in easychair again to confirm your reviews.</a:t>
            </a:r>
            <a:endParaRPr lang="en-US" altLang="zh-CN"/>
          </a:p>
          <a:p>
            <a:pPr lvl="0"/>
            <a:r>
              <a:rPr lang="en-US" altLang="zh-CN"/>
              <a:t>Login and enter F25AIFIN again, you’ll now see “Subreviewer” options.</a:t>
            </a:r>
            <a:endParaRPr lang="en-US" altLang="zh-CN"/>
          </a:p>
        </p:txBody>
      </p:sp>
      <p:pic>
        <p:nvPicPr>
          <p:cNvPr id="4" name="图片 3" descr="/private/var/folders/zj/zjlrr_7x1zz3r6xgv4g8gqkw0000gp/T/com.kingsoft.wpsoffice.mac/photoeditapp/20251015155900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" y="3126105"/>
            <a:ext cx="10918190" cy="25330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Kaggle Registration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10968990" cy="3906520"/>
          </a:xfrm>
        </p:spPr>
        <p:txBody>
          <a:bodyPr>
            <a:normAutofit/>
          </a:bodyPr>
          <a:p>
            <a:r>
              <a:rPr lang="en-US" altLang="zh-CN"/>
              <a:t>According to the Kaggle discussion thread “SMS Account Verification” (</a:t>
            </a:r>
            <a:r>
              <a:rPr lang="en-US" altLang="zh-CN">
                <a:hlinkClick r:id="rId3" action="ppaction://hlinkfile"/>
              </a:rPr>
              <a:t>https://www.kaggle.com/discussions/general/9883</a:t>
            </a:r>
            <a:r>
              <a:rPr lang="en-US" altLang="zh-CN"/>
              <a:t>), Kaggle requires phone verification only once, the first time you attempt to submit to a competition.</a:t>
            </a:r>
            <a:endParaRPr lang="en-US" altLang="zh-CN"/>
          </a:p>
          <a:p>
            <a:r>
              <a:rPr lang="en-US" altLang="zh-CN"/>
              <a:t>If you see messages such as “Unable to verify phone number”, consult the first comment in the companion thread “Unable to Verify Phone Number” (</a:t>
            </a:r>
            <a:r>
              <a:rPr lang="en-US" altLang="zh-CN">
                <a:hlinkClick r:id="rId4" action="ppaction://hlinkfile"/>
              </a:rPr>
              <a:t>https://www.kaggle.com/discussions/general/300902</a:t>
            </a:r>
            <a:r>
              <a:rPr lang="en-US" altLang="zh-CN"/>
              <a:t>).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Access to Kaggle 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10968990" cy="3906520"/>
          </a:xfrm>
        </p:spPr>
        <p:txBody>
          <a:bodyPr>
            <a:normAutofit/>
          </a:bodyPr>
          <a:p>
            <a:r>
              <a:rPr lang="en-US" altLang="zh-CN"/>
              <a:t>Kaggle competitions offer several resource sections: Code, Leaderboard, Data, and Discussion.</a:t>
            </a:r>
            <a:endParaRPr lang="en-US" altLang="zh-CN"/>
          </a:p>
        </p:txBody>
      </p:sp>
      <p:pic>
        <p:nvPicPr>
          <p:cNvPr id="4" name="图片 3" descr="截屏2025-10-15 14.44.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" y="2700655"/>
            <a:ext cx="10432415" cy="29394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 Accesse From the Code Section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10038715" cy="3906520"/>
          </a:xfrm>
        </p:spPr>
        <p:txBody>
          <a:bodyPr>
            <a:normAutofit/>
          </a:bodyPr>
          <a:p>
            <a:r>
              <a:rPr lang="en-US" altLang="zh-CN" sz="2400"/>
              <a:t>The “Code” tab hosts all publicly shared notebooks (previously known as “Kernels”) written by other participants. </a:t>
            </a:r>
            <a:endParaRPr lang="en-US" altLang="zh-CN" sz="2400"/>
          </a:p>
          <a:p>
            <a:r>
              <a:rPr lang="en-US" altLang="zh-CN" sz="2400"/>
              <a:t>These notebooks include exploratory data analyses, feature engineering, and high‑performing model pipelines.</a:t>
            </a:r>
            <a:endParaRPr lang="en-US" altLang="zh-CN" sz="2400"/>
          </a:p>
          <a:p>
            <a:pPr lvl="1"/>
            <a:r>
              <a:rPr lang="en-US" altLang="zh-CN" sz="2130"/>
              <a:t>e.g. Logistic Regression, Random Forest, and </a:t>
            </a:r>
            <a:r>
              <a:rPr lang="en-US" altLang="zh-CN" sz="2130">
                <a:sym typeface="+mn-ea"/>
              </a:rPr>
              <a:t>LightGBM are</a:t>
            </a:r>
            <a:r>
              <a:rPr lang="en-US" altLang="zh-CN" sz="2130"/>
              <a:t> used in this Home Credit Default Risk example.</a:t>
            </a:r>
            <a:endParaRPr lang="en-US" altLang="zh-CN" sz="2130"/>
          </a:p>
        </p:txBody>
      </p:sp>
      <p:sp>
        <p:nvSpPr>
          <p:cNvPr id="5" name="文本框 4"/>
          <p:cNvSpPr txBox="1"/>
          <p:nvPr/>
        </p:nvSpPr>
        <p:spPr>
          <a:xfrm>
            <a:off x="2119630" y="5784850"/>
            <a:ext cx="79463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  <a:hlinkClick r:id="rId3" action="ppaction://hlinkfile"/>
              </a:rPr>
              <a:t>https://www.kaggle.com/competitions/home-credit-default-risk/code</a:t>
            </a:r>
            <a:endParaRPr lang="en-US" altLang="zh-CN">
              <a:hlinkClick r:id="rId3" action="ppaction://hlinkfile"/>
            </a:endParaRPr>
          </a:p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Accessing From the Leaderboard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11123930" cy="5201920"/>
          </a:xfrm>
        </p:spPr>
        <p:txBody>
          <a:bodyPr/>
          <a:p>
            <a:r>
              <a:rPr lang="en-US" altLang="zh-CN" sz="2400">
                <a:sym typeface="+mn-ea"/>
              </a:rPr>
              <a:t>The Leaderboard ranks participants by their submitted predictions.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Top‑scoring users usually publish:</a:t>
            </a:r>
            <a:endParaRPr lang="en-US" altLang="zh-CN" sz="2400"/>
          </a:p>
          <a:p>
            <a:pPr lvl="1"/>
            <a:r>
              <a:rPr lang="en-US" altLang="zh-CN" sz="2000">
                <a:sym typeface="+mn-ea"/>
              </a:rPr>
              <a:t>Final‑stage blending scripts</a:t>
            </a:r>
            <a:endParaRPr lang="en-US" altLang="zh-CN" sz="2000"/>
          </a:p>
          <a:p>
            <a:pPr lvl="1"/>
            <a:r>
              <a:rPr lang="en-US" altLang="zh-CN" sz="2000">
                <a:sym typeface="+mn-ea"/>
              </a:rPr>
              <a:t>Feature importance analyse</a:t>
            </a:r>
            <a:endParaRPr lang="en-US" altLang="zh-CN" sz="2000">
              <a:sym typeface="+mn-ea"/>
            </a:endParaRPr>
          </a:p>
          <a:p>
            <a:pPr lvl="1"/>
            <a:r>
              <a:rPr lang="en-US" altLang="zh-CN" sz="2000">
                <a:sym typeface="+mn-ea"/>
              </a:rPr>
              <a:t>Model training pipelines</a:t>
            </a:r>
            <a:endParaRPr lang="en-US" altLang="zh-CN" sz="20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7700" y="5723890"/>
            <a:ext cx="8769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hlinkClick r:id="rId3" action="ppaction://hlinkfile"/>
              </a:rPr>
              <a:t>https://www.kaggle.com/competitions/home-credit-default-risk/leaderboard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Hints on your submission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10968990" cy="5201920"/>
          </a:xfrm>
        </p:spPr>
        <p:txBody>
          <a:bodyPr/>
          <a:p>
            <a:r>
              <a:rPr lang="en-US" altLang="zh-CN" sz="3200">
                <a:sym typeface="+mn-ea"/>
              </a:rPr>
              <a:t>By Combining the above Two Sources</a:t>
            </a:r>
            <a:endParaRPr lang="en-US" altLang="zh-CN" sz="3200"/>
          </a:p>
          <a:p>
            <a:pPr lvl="1"/>
            <a:r>
              <a:rPr lang="en-US" altLang="zh-CN" sz="2400">
                <a:sym typeface="+mn-ea"/>
              </a:rPr>
              <a:t>Compare top scores on the Public Leaderboard.</a:t>
            </a:r>
            <a:endParaRPr lang="en-US" altLang="zh-CN" sz="2400">
              <a:sym typeface="+mn-ea"/>
            </a:endParaRPr>
          </a:p>
          <a:p>
            <a:pPr lvl="1"/>
            <a:r>
              <a:rPr lang="en-US" altLang="zh-CN" sz="2400">
                <a:sym typeface="+mn-ea"/>
              </a:rPr>
              <a:t>Open the corresponding authors’ Code notebooks.</a:t>
            </a:r>
            <a:endParaRPr lang="en-US" altLang="zh-CN" sz="2400">
              <a:sym typeface="+mn-ea"/>
            </a:endParaRPr>
          </a:p>
          <a:p>
            <a:pPr lvl="1"/>
            <a:r>
              <a:rPr lang="en-US" altLang="zh-CN" sz="2400">
                <a:sym typeface="+mn-ea"/>
              </a:rPr>
              <a:t>Synthesize their feature‑engineering or ensembling strategies.</a:t>
            </a:r>
            <a:endParaRPr lang="en-US" altLang="zh-CN" sz="2400">
              <a:sym typeface="+mn-ea"/>
            </a:endParaRPr>
          </a:p>
          <a:p>
            <a:pPr lvl="1"/>
            <a:r>
              <a:rPr lang="en-US" altLang="zh-CN" sz="2400">
                <a:sym typeface="+mn-ea"/>
              </a:rPr>
              <a:t>Document dependencies (versions of LightGBM, XGBoost, CatBoost, etc.).</a:t>
            </a:r>
            <a:endParaRPr lang="en-US" altLang="zh-CN" sz="2400">
              <a:sym typeface="+mn-ea"/>
            </a:endParaRPr>
          </a:p>
          <a:p>
            <a:endParaRPr lang="en-US" altLang="zh-CN" sz="2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Tips for Reproducibility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10968990" cy="5201920"/>
          </a:xfrm>
        </p:spPr>
        <p:txBody>
          <a:bodyPr/>
          <a:p>
            <a:r>
              <a:rPr lang="en-US" altLang="zh-CN" sz="2400">
                <a:sym typeface="+mn-ea"/>
              </a:rPr>
              <a:t>Always note the evaluation metric</a:t>
            </a:r>
            <a:endParaRPr lang="en-US" altLang="zh-CN" sz="2400">
              <a:sym typeface="+mn-ea"/>
            </a:endParaRPr>
          </a:p>
          <a:p>
            <a:pPr lvl="1"/>
            <a:r>
              <a:rPr lang="en-US" altLang="zh-CN" sz="2130">
                <a:sym typeface="+mn-ea"/>
              </a:rPr>
              <a:t>AUROC for this Home Credit Default</a:t>
            </a:r>
            <a:endParaRPr lang="en-US" altLang="zh-CN" sz="2130">
              <a:sym typeface="+mn-ea"/>
            </a:endParaRPr>
          </a:p>
          <a:p>
            <a:r>
              <a:rPr lang="en-US" altLang="zh-CN" sz="2400">
                <a:sym typeface="+mn-ea"/>
              </a:rPr>
              <a:t>Use git to preserve version history</a:t>
            </a:r>
            <a:endParaRPr lang="en-US" altLang="zh-CN" sz="2400">
              <a:sym typeface="+mn-ea"/>
            </a:endParaRPr>
          </a:p>
          <a:p>
            <a:pPr lvl="1"/>
            <a:r>
              <a:rPr lang="en-US" altLang="zh-CN" sz="2130">
                <a:sym typeface="+mn-ea"/>
              </a:rPr>
              <a:t>Rather than copy paste code snippets</a:t>
            </a:r>
            <a:endParaRPr lang="en-US" altLang="zh-CN" sz="2130">
              <a:sym typeface="+mn-ea"/>
            </a:endParaRPr>
          </a:p>
          <a:p>
            <a:r>
              <a:rPr lang="en-US" altLang="zh-CN" sz="2400">
                <a:sym typeface="+mn-ea"/>
              </a:rPr>
              <a:t>If you use jupyter notebooks, commit successful experimenal outputs to github. </a:t>
            </a:r>
            <a:endParaRPr lang="en-US" altLang="zh-CN" sz="2400">
              <a:sym typeface="+mn-ea"/>
            </a:endParaRPr>
          </a:p>
          <a:p>
            <a:pPr lvl="1"/>
            <a:r>
              <a:rPr lang="en-US" altLang="zh-CN" sz="2130">
                <a:sym typeface="+mn-ea"/>
              </a:rPr>
              <a:t>The commit ID would verify your historical experiment results.</a:t>
            </a:r>
            <a:endParaRPr lang="en-US" altLang="zh-CN" sz="213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Easy Chair Instruction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p>
            <a:r>
              <a:rPr lang="en-US" altLang="zh-CN" sz="2000"/>
              <a:t>This is the step‑by‑step guidance for using </a:t>
            </a:r>
            <a:r>
              <a:rPr lang="en-US" altLang="zh-CN" sz="2000">
                <a:hlinkClick r:id="rId3" action="ppaction://hlinkfile"/>
              </a:rPr>
              <a:t>EasyChair.org</a:t>
            </a:r>
            <a:r>
              <a:rPr lang="en-US" altLang="zh-CN" sz="2000"/>
              <a:t> to handle paper submissions and peer reviews. </a:t>
            </a:r>
            <a:endParaRPr lang="en-US" altLang="zh-CN" sz="2000"/>
          </a:p>
          <a:p>
            <a:r>
              <a:rPr lang="en-US" altLang="zh-CN" sz="2000"/>
              <a:t>EasyChair is an online system that supports the full lifecycle of academic conference management, including:</a:t>
            </a:r>
            <a:endParaRPr lang="en-US" altLang="zh-CN" sz="2000"/>
          </a:p>
          <a:p>
            <a:pPr lvl="1"/>
            <a:r>
              <a:rPr lang="en-US" altLang="zh-CN" sz="1800"/>
              <a:t>Call for Papers (CFP) publication</a:t>
            </a:r>
            <a:endParaRPr lang="en-US" altLang="zh-CN" sz="1800"/>
          </a:p>
          <a:p>
            <a:pPr lvl="1"/>
            <a:r>
              <a:rPr lang="en-US" altLang="zh-CN" sz="1800"/>
              <a:t>Author submissions</a:t>
            </a:r>
            <a:endParaRPr lang="en-US" altLang="zh-CN" sz="1800"/>
          </a:p>
          <a:p>
            <a:pPr lvl="1"/>
            <a:r>
              <a:rPr lang="en-US" altLang="zh-CN" sz="1800"/>
              <a:t>Reviewer assignment &amp; evaluation</a:t>
            </a:r>
            <a:endParaRPr lang="en-US" altLang="zh-CN" sz="1800"/>
          </a:p>
          <a:p>
            <a:pPr lvl="1"/>
            <a:r>
              <a:rPr lang="en-US" altLang="zh-CN" sz="1800"/>
              <a:t>Decision making</a:t>
            </a:r>
            <a:endParaRPr lang="en-US" altLang="zh-CN" sz="1800"/>
          </a:p>
          <a:p>
            <a:pPr lvl="1"/>
            <a:r>
              <a:rPr lang="en-US" altLang="zh-CN" sz="1800"/>
              <a:t>Proceedings management</a:t>
            </a:r>
            <a:endParaRPr lang="en-US" altLang="zh-CN" sz="1800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Creating an EasyChair Account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p>
            <a:r>
              <a:rPr lang="en-US" altLang="zh-CN">
                <a:sym typeface="+mn-ea"/>
              </a:rPr>
              <a:t>Step 1: Go to the EasyChair Homepage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Open your browser and go to </a:t>
            </a:r>
            <a:r>
              <a:rPr lang="en-US" altLang="zh-CN">
                <a:sym typeface="+mn-ea"/>
                <a:hlinkClick r:id="rId3" tooltip="" action="ppaction://hlinkfile"/>
              </a:rPr>
              <a:t>https://easychair.org</a:t>
            </a:r>
            <a:r>
              <a:rPr lang="en-US" altLang="zh-CN">
                <a:sym typeface="+mn-ea"/>
              </a:rPr>
              <a:t>.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Click on “Sign Up for an Account”.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/private/var/folders/zj/zjlrr_7x1zz3r6xgv4g8gqkw0000gp/T/com.kingsoft.wpsoffice.mac/picturecompress_20251015151044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5" y="3024505"/>
            <a:ext cx="10184765" cy="35198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4200</Words>
  <Application>WPS 演示</Application>
  <PresentationFormat>宽屏</PresentationFormat>
  <Paragraphs>129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苹方-简</vt:lpstr>
      <vt:lpstr>微软雅黑</vt:lpstr>
      <vt:lpstr>汉仪旗黑</vt:lpstr>
      <vt:lpstr>宋体</vt:lpstr>
      <vt:lpstr>Arial Unicode MS</vt:lpstr>
      <vt:lpstr>汉仪书宋二KW</vt:lpstr>
      <vt:lpstr>WPS</vt:lpstr>
      <vt:lpstr>MAFS 5440 Project 1 Submission Instruction</vt:lpstr>
      <vt:lpstr>Kaggle Registration</vt:lpstr>
      <vt:lpstr>Access to Kaggle Resources</vt:lpstr>
      <vt:lpstr> Accesse From the Code Section</vt:lpstr>
      <vt:lpstr>Accessing From the Leaderboard</vt:lpstr>
      <vt:lpstr>Build a SOTA submission</vt:lpstr>
      <vt:lpstr>Reproducibility</vt:lpstr>
      <vt:lpstr>Submission Instruction</vt:lpstr>
      <vt:lpstr>Creating an EasyChair Account</vt:lpstr>
      <vt:lpstr>Creating an EasyChair Account</vt:lpstr>
      <vt:lpstr>Accessing the Conference</vt:lpstr>
      <vt:lpstr>Author Interface Overview</vt:lpstr>
      <vt:lpstr>Managing Submitted Papers</vt:lpstr>
      <vt:lpstr>Reviewer’s Duty</vt:lpstr>
      <vt:lpstr>Writing and Submitting Reviews</vt:lpstr>
      <vt:lpstr>Double-check Your Reviews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付骁弈</cp:lastModifiedBy>
  <cp:revision>267</cp:revision>
  <dcterms:created xsi:type="dcterms:W3CDTF">2025-10-15T10:04:48Z</dcterms:created>
  <dcterms:modified xsi:type="dcterms:W3CDTF">2025-10-15T10:04:48Z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2052-12.1.22553.22553</vt:lpwstr>
  </property>
  <property fmtid="{D5CDD505-2E9C-101B-9397-08002B2CF9AE}" pid="3" name="ICV">
    <vt:lpwstr>D60B4D992E86B2C61041EF681C44FC8B_43</vt:lpwstr>
  </property>
</Properties>
</file>